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7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8" r:id="rId6"/>
    <p:sldId id="289" r:id="rId7"/>
    <p:sldId id="261" r:id="rId8"/>
    <p:sldId id="274" r:id="rId9"/>
    <p:sldId id="275" r:id="rId10"/>
    <p:sldId id="276" r:id="rId11"/>
    <p:sldId id="278" r:id="rId12"/>
    <p:sldId id="277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73" r:id="rId23"/>
  </p:sldIdLst>
  <p:sldSz cx="9144000" cy="5143500" type="screen16x9"/>
  <p:notesSz cx="6858000" cy="9144000"/>
  <p:embeddedFontLst>
    <p:embeddedFont>
      <p:font typeface="Avenir Next Cyr" panose="020B0503020202020204" charset="-52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488" autoAdjust="0"/>
  </p:normalViewPr>
  <p:slideViewPr>
    <p:cSldViewPr showGuides="1">
      <p:cViewPr varScale="1">
        <p:scale>
          <a:sx n="102" d="100"/>
          <a:sy n="102" d="100"/>
        </p:scale>
        <p:origin x="690" y="102"/>
      </p:cViewPr>
      <p:guideLst>
        <p:guide orient="horz" pos="171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4A596-72E5-4419-88E9-EE3CFB326DBD}" type="datetimeFigureOut">
              <a:rPr lang="ru-RU" smtClean="0"/>
              <a:t>24.04.2023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B172B-CDA0-46C0-A298-0ACFB08CDA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731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6BE67-D6CA-4878-BC73-6D05902676FE}" type="datetimeFigureOut">
              <a:rPr lang="ru-RU" smtClean="0"/>
              <a:t>24.04.2023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5D96-F751-4184-AD8F-F1BDDB583F4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6534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4834956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33" r:id="rId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Kz11/study_mpei/blob/main/energy_hope/energy_hope_code.ipynb" TargetMode="External"/><Relationship Id="rId2" Type="http://schemas.openxmlformats.org/officeDocument/2006/relationships/hyperlink" Target="https://github.com/FKz11/study_mpei/blob/main/energy_hope/energy_hope_tex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049327C-5DF2-410D-B2EA-423F1DF0214A}"/>
              </a:ext>
            </a:extLst>
          </p:cNvPr>
          <p:cNvSpPr/>
          <p:nvPr/>
        </p:nvSpPr>
        <p:spPr>
          <a:xfrm>
            <a:off x="-7884" y="0"/>
            <a:ext cx="2555776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smtClean="0"/>
              <a:t>Олимпиада</a:t>
            </a:r>
            <a:r>
              <a:rPr lang="en-US" sz="2000" dirty="0" smtClean="0"/>
              <a:t>: “</a:t>
            </a:r>
            <a:r>
              <a:rPr lang="ru-RU" sz="2000" dirty="0" smtClean="0"/>
              <a:t>Надежда Энергетики</a:t>
            </a:r>
            <a:r>
              <a:rPr lang="en-US" sz="2000" dirty="0" smtClean="0"/>
              <a:t>”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3200" dirty="0"/>
          </a:p>
          <a:p>
            <a:r>
              <a:rPr lang="ru-RU" dirty="0"/>
              <a:t>п</a:t>
            </a:r>
            <a:r>
              <a:rPr lang="ru-RU" dirty="0" smtClean="0"/>
              <a:t>о </a:t>
            </a:r>
            <a:r>
              <a:rPr lang="ru-RU" dirty="0"/>
              <a:t>направлению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 err="1"/>
              <a:t>Мехатроника</a:t>
            </a:r>
            <a:r>
              <a:rPr lang="ru-RU" dirty="0"/>
              <a:t> и робототехника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354EE5-439C-4F2E-B47D-805B74A247EE}"/>
              </a:ext>
            </a:extLst>
          </p:cNvPr>
          <p:cNvSpPr/>
          <p:nvPr/>
        </p:nvSpPr>
        <p:spPr>
          <a:xfrm>
            <a:off x="6377712" y="3595752"/>
            <a:ext cx="2766288" cy="154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i="1" dirty="0"/>
              <a:t>Студент:</a:t>
            </a:r>
          </a:p>
          <a:p>
            <a:r>
              <a:rPr lang="ru-RU" i="1" dirty="0" smtClean="0"/>
              <a:t>Сергеев </a:t>
            </a:r>
            <a:r>
              <a:rPr lang="ru-RU" i="1" dirty="0"/>
              <a:t>К</a:t>
            </a:r>
            <a:r>
              <a:rPr lang="ru-RU" i="1" dirty="0" smtClean="0"/>
              <a:t>. </a:t>
            </a:r>
            <a:r>
              <a:rPr lang="ru-RU" i="1" dirty="0"/>
              <a:t>О</a:t>
            </a:r>
            <a:r>
              <a:rPr lang="ru-RU" i="1" dirty="0" smtClean="0"/>
              <a:t>.</a:t>
            </a:r>
            <a:endParaRPr lang="ru-RU" i="1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443" y="699542"/>
            <a:ext cx="126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белого шума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1635646"/>
            <a:ext cx="251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Сформированный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шум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3330707" y="1208045"/>
            <a:ext cx="4888827" cy="37379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6912768" cy="895783"/>
          </a:xfrm>
        </p:spPr>
        <p:txBody>
          <a:bodyPr/>
          <a:lstStyle/>
          <a:p>
            <a:r>
              <a:rPr lang="ru-RU" dirty="0"/>
              <a:t>В</a:t>
            </a:r>
            <a:r>
              <a:rPr lang="ru-RU" dirty="0" smtClean="0"/>
              <a:t>осстановление </a:t>
            </a:r>
            <a:r>
              <a:rPr lang="ru-RU" dirty="0"/>
              <a:t>траектории по заданным скоростям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059582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реальной и идеальной траектории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917695" y="1570316"/>
            <a:ext cx="5041265" cy="33147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Ф</a:t>
            </a:r>
            <a:r>
              <a:rPr lang="ru-RU" dirty="0" smtClean="0"/>
              <a:t>ормирование </a:t>
            </a:r>
            <a:r>
              <a:rPr lang="ru-RU" dirty="0"/>
              <a:t>ПИ регулятора и отрицательной обратной </a:t>
            </a:r>
            <a:r>
              <a:rPr lang="ru-RU" dirty="0" smtClean="0"/>
              <a:t>связи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12" y="1181242"/>
            <a:ext cx="4105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Принципиальная схема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ПИ-регулятора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19864" y="1779662"/>
            <a:ext cx="5004321" cy="26585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5292080" y="1053935"/>
                <a:ext cx="3744416" cy="4036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этой схеме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𝑑𝑡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KP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коэффициент пропорциональности в </a:t>
                </a:r>
                <a:r>
                  <a:rPr lang="ru-RU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ПИ-регуляторе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KI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коэффициент интегральности в ПИ-регуляторе.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Тогда итоговая формула примет вид: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вост.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реал.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вост.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идеал.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𝐾𝑃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вост.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идеал.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𝐾𝐼</m:t>
                    </m:r>
                  </m:oMath>
                </a14:m>
                <a:r>
                  <a:rPr lang="ru-RU" sz="1600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При этом</a:t>
                </a:r>
                <a:r>
                  <a:rPr lang="ru-RU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1100" dirty="0" smtClean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вост.</m:t>
                          </m:r>
                        </m:sup>
                      </m:sSubSup>
                      <m:r>
                        <a:rPr lang="ru-RU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реал.</m:t>
                          </m:r>
                        </m:sup>
                      </m:sSubSup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053935"/>
                <a:ext cx="3744416" cy="4036105"/>
              </a:xfrm>
              <a:prstGeom prst="rect">
                <a:avLst/>
              </a:prstGeom>
              <a:blipFill>
                <a:blip r:embed="rId3"/>
                <a:stretch>
                  <a:fillRect l="-814" r="-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9649" y="1092839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погрешностей по угловым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скоростям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2053903" y="1605189"/>
            <a:ext cx="4768850" cy="32562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9649" y="1092839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погрешностей по координатам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51720" y="1509147"/>
            <a:ext cx="5040560" cy="33274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1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15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1070156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траекторий</a:t>
            </a:r>
            <a:r>
              <a:rPr lang="en-US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2051720" y="1548831"/>
            <a:ext cx="4994910" cy="32861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9868" y="1122242"/>
            <a:ext cx="8814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Посмотрим </a:t>
            </a:r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на такие параметры распределения погрешностей, как математическое ожидание погрешностей (не модуля погрешностей) и среднеквадратическое отклонение погрешностей.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23528" y="2200345"/>
            <a:ext cx="504056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Форму для их нахождения следующие: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3624718" y="2180116"/>
                <a:ext cx="4572000" cy="19145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0215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718" y="2180116"/>
                <a:ext cx="4572000" cy="1914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1115616" y="4264790"/>
                <a:ext cx="6264696" cy="410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это точка измерения, 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колличество</a:t>
                </a:r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точек.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264790"/>
                <a:ext cx="6264696" cy="410882"/>
              </a:xfrm>
              <a:prstGeom prst="rect">
                <a:avLst/>
              </a:prstGeom>
              <a:blipFill>
                <a:blip r:embed="rId3"/>
                <a:stretch>
                  <a:fillRect t="-4478" b="-179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397"/>
            <a:ext cx="8229600" cy="895783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езультаты </a:t>
            </a:r>
            <a:r>
              <a:rPr lang="ru-RU" dirty="0"/>
              <a:t>управления в виде ООС возмущенным движением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17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1203598"/>
            <a:ext cx="437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Параметры распределения 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погрешностей</a:t>
            </a:r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ru-RU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11" name="Рисунок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835696" y="1707654"/>
            <a:ext cx="5318248" cy="11521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323528" y="2992182"/>
            <a:ext cx="8363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Значения во сколько раз меньше параметры распределения погрешностей координат восстановленных значений от 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реальных</a:t>
            </a:r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ru-RU" dirty="0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214365" y="3859934"/>
            <a:ext cx="2447925" cy="838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18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3528" y="1203598"/>
            <a:ext cx="8496944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мы выявили зависимость линейных скоростей мобильного робота от угловых скоростей его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меканум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-колёс, ввели ПИ-регулятор в управление и получили значительно лучшую траекторию и параметры распределения погрешностей.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avatars.mds.yandex.net/i?id=cb53fcaba5fa7e2b147dc1cbf79e7666389a0456-7552730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55726"/>
            <a:ext cx="4572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457200" y="1275606"/>
            <a:ext cx="8229600" cy="3425128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1. Пояснительная записка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github.com/FKz11/study_mpei/blob/main/energy_hope/energy_hope_text.pdf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2. Код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 веб-приложении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Notebook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языке программирования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используя математические пакеты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Pandas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также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используя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пакет визуализации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 Инструкция по запуску кода находится в пояснительной записке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u="sng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.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com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u="sng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FKz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11/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study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_</a:t>
            </a:r>
            <a:r>
              <a:rPr lang="en-US" u="sng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mpei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blob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main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energy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_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hope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energy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_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hope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_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code</a:t>
            </a:r>
            <a:r>
              <a:rPr lang="ru-RU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.</a:t>
            </a:r>
            <a:r>
              <a:rPr lang="en-US" u="sng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ipynb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Дано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46098"/>
            <a:ext cx="3978047" cy="37213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499100"/>
            <a:ext cx="4535534" cy="321539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Требуется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3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9582"/>
            <a:ext cx="6781800" cy="26098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66" y="3507854"/>
            <a:ext cx="6315075" cy="116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2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4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31590"/>
            <a:ext cx="2695575" cy="257175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4158297" y="1149469"/>
            <a:ext cx="2987040" cy="182118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078480" y="2952641"/>
            <a:ext cx="5146675" cy="15748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7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5</a:t>
            </a:fld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30680" y="1480617"/>
            <a:ext cx="5882640" cy="26365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6</a:t>
            </a:fld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51720" y="1203598"/>
            <a:ext cx="5280660" cy="33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кинематической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7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4773"/>
            <a:ext cx="3500636" cy="36478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4355474" y="1036658"/>
                <a:ext cx="4176464" cy="548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400" i="1" kern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𝑑𝑝𝑠𝑖</m:t>
                    </m:r>
                    <m:r>
                      <a:rPr lang="ru-RU" sz="1400" i="1" kern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Ω</m:t>
                    </m:r>
                  </m:oMath>
                </a14:m>
                <a:r>
                  <a:rPr lang="ru-RU" sz="1400" kern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400" kern="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/>
                          <m:t>V</m:t>
                        </m:r>
                      </m:e>
                      <m:sub>
                        <m:r>
                          <a:rPr lang="en-US" sz="1400" i="1"/>
                          <m:t>𝐿</m:t>
                        </m:r>
                      </m:sub>
                    </m:sSub>
                  </m:oMath>
                </a14:m>
                <a:r>
                  <a:rPr lang="ru-RU" sz="1400" kern="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ru-RU" sz="1400" kern="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/>
                          <m:t>V</m:t>
                        </m:r>
                      </m:e>
                      <m:sub>
                        <m:r>
                          <a:rPr lang="en-US" sz="1400" i="1"/>
                          <m:t>𝑇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𝑜𝑚𝑒𝑔𝑎</m:t>
                        </m:r>
                      </m:e>
                      <m:sub>
                        <m:r>
                          <a:rPr lang="ru-RU" sz="14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ru-RU" sz="14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400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ru-RU" sz="1400" i="1" ker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74" y="1036658"/>
                <a:ext cx="4176464" cy="548355"/>
              </a:xfrm>
              <a:prstGeom prst="rect">
                <a:avLst/>
              </a:prstGeom>
              <a:blipFill>
                <a:blip r:embed="rId3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357" y="1672153"/>
            <a:ext cx="4690698" cy="10599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891" y="2702708"/>
            <a:ext cx="4669203" cy="18803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белого шума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8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251520" y="1059582"/>
                <a:ext cx="864096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r>
                  <a:rPr lang="ru-RU" kern="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Используем </a:t>
                </a:r>
                <a:r>
                  <a:rPr lang="ru-RU" kern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нормальное распределение (распределение Гаусса) со следующими параметрами математического ожидания </a:t>
                </a:r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kern="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среднеквадратичного отклонения </a:t>
                </a:r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ru-RU" kern="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задания шума для угловой скорости каждого колеса:</a:t>
                </a:r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059582"/>
                <a:ext cx="8640960" cy="923330"/>
              </a:xfrm>
              <a:prstGeom prst="rect">
                <a:avLst/>
              </a:prstGeom>
              <a:blipFill>
                <a:blip r:embed="rId2"/>
                <a:stretch>
                  <a:fillRect l="-564" t="-3974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4598932" y="2270933"/>
                <a:ext cx="4572000" cy="232217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ru-RU" i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</a:t>
                </a:r>
                <a:r>
                  <a:rPr lang="en-US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=0.02∗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=0.002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4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=0.04∗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=0.004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932" y="2270933"/>
                <a:ext cx="4572000" cy="2322174"/>
              </a:xfrm>
              <a:prstGeom prst="rect">
                <a:avLst/>
              </a:prstGeom>
              <a:blipFill>
                <a:blip r:embed="rId3"/>
                <a:stretch>
                  <a:fillRect t="-789" b="-2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683568" y="2270933"/>
                <a:ext cx="4572000" cy="232217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1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=0.001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Колесо 2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=0.03∗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=0.003</m:t>
                    </m:r>
                  </m:oMath>
                </a14:m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=0.05∗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ru-RU" i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70933"/>
                <a:ext cx="4572000" cy="2322174"/>
              </a:xfrm>
              <a:prstGeom prst="rect">
                <a:avLst/>
              </a:prstGeom>
              <a:blipFill>
                <a:blip r:embed="rId4"/>
                <a:stretch>
                  <a:fillRect t="-789" b="-2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EAAD3-2D93-D38B-F7EC-89E6A372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белого шума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0EE282-7181-A711-F017-4229771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177394"/>
            <a:ext cx="354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Вид нормального 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распределения</a:t>
            </a:r>
            <a:r>
              <a:rPr lang="en-US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ru-RU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dirty="0"/>
          </a:p>
        </p:txBody>
      </p:sp>
      <p:pic>
        <p:nvPicPr>
          <p:cNvPr id="6" name="Рисунок 5" descr="https://cf.ppt-online.org/files1/slide/t/TnwFJ3IpmjbZkSD5YsuQ0NXHlG2Rh8vogAWBtMdOE/slide-12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8"/>
          <a:stretch/>
        </p:blipFill>
        <p:spPr bwMode="auto">
          <a:xfrm>
            <a:off x="251520" y="1707653"/>
            <a:ext cx="3984158" cy="209390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715488" y="1192367"/>
            <a:ext cx="547260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Нормальное распределение задаётся формулой: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5580112" y="2400181"/>
                <a:ext cx="2738506" cy="708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𝑀𝑥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400181"/>
                <a:ext cx="2738506" cy="708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05046"/>
            <a:ext cx="752713" cy="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8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pei_shablon_3000">
  <a:themeElements>
    <a:clrScheme name="Другая 1">
      <a:dk1>
        <a:srgbClr val="181818"/>
      </a:dk1>
      <a:lt1>
        <a:sysClr val="window" lastClr="FFFFFF"/>
      </a:lt1>
      <a:dk2>
        <a:srgbClr val="181818"/>
      </a:dk2>
      <a:lt2>
        <a:srgbClr val="F8F8F8"/>
      </a:lt2>
      <a:accent1>
        <a:srgbClr val="A23E43"/>
      </a:accent1>
      <a:accent2>
        <a:srgbClr val="2B3F6A"/>
      </a:accent2>
      <a:accent3>
        <a:srgbClr val="AE585B"/>
      </a:accent3>
      <a:accent4>
        <a:srgbClr val="465A7F"/>
      </a:accent4>
      <a:accent5>
        <a:srgbClr val="BB777A"/>
      </a:accent5>
      <a:accent6>
        <a:srgbClr val="66779A"/>
      </a:accent6>
      <a:hlink>
        <a:srgbClr val="2B3F6A"/>
      </a:hlink>
      <a:folHlink>
        <a:srgbClr val="A23E43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DF03A726-2A6A-441E-8D13-5334CCCA477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96D86A82F5AFB4E974E810EA0B07432" ma:contentTypeVersion="1" ma:contentTypeDescription="Создание документа." ma:contentTypeScope="" ma:versionID="bd31308227ac6bc6ac442af8f049f59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a10c82831e5d625bbb0173136b0368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Дата начала расписания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Дата окончания расписания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8F35B18-82D1-4410-B7F6-B1D6DF3B4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DD138A-5BDF-4A95-88F8-0B2B911A8D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74BC09-7D62-4127-A5E5-4021FFA8E0D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mpei_shablon_3000</Template>
  <TotalTime>1235</TotalTime>
  <Words>311</Words>
  <Application>Microsoft Office PowerPoint</Application>
  <PresentationFormat>Экран (16:9)</PresentationFormat>
  <Paragraphs>90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Avenir Next Cyr</vt:lpstr>
      <vt:lpstr>Arial</vt:lpstr>
      <vt:lpstr>Cambria Math</vt:lpstr>
      <vt:lpstr>Verdana</vt:lpstr>
      <vt:lpstr>Calibri</vt:lpstr>
      <vt:lpstr>Times New Roman</vt:lpstr>
      <vt:lpstr>mpei_shablon_3000</vt:lpstr>
      <vt:lpstr>Презентация PowerPoint</vt:lpstr>
      <vt:lpstr>Дано </vt:lpstr>
      <vt:lpstr>Требуется </vt:lpstr>
      <vt:lpstr>Вывод кинематической модели </vt:lpstr>
      <vt:lpstr>Вывод кинематической модели</vt:lpstr>
      <vt:lpstr>Вывод кинематической модели</vt:lpstr>
      <vt:lpstr>Вывод кинематической модели</vt:lpstr>
      <vt:lpstr>Задание белого шума</vt:lpstr>
      <vt:lpstr>Задание белого шума</vt:lpstr>
      <vt:lpstr>Задание белого шума</vt:lpstr>
      <vt:lpstr>Восстановление траектории по заданным скоростям</vt:lpstr>
      <vt:lpstr>Формирование ПИ регулятора и отрицательной обратной связи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Результаты управления в виде ООС возмущенным движением</vt:lpstr>
      <vt:lpstr>Вывод</vt:lpstr>
      <vt:lpstr>Приложения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Константин Сергеев</dc:creator>
  <cp:lastModifiedBy>Konstantin Sergeev</cp:lastModifiedBy>
  <cp:revision>63</cp:revision>
  <dcterms:created xsi:type="dcterms:W3CDTF">2021-12-18T17:59:09Z</dcterms:created>
  <dcterms:modified xsi:type="dcterms:W3CDTF">2023-04-23T23:20:44Z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0x010100C96D86A82F5AFB4E974E810EA0B07432</vt:lpwstr>
  </property>
</Properties>
</file>